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jpg>
</file>

<file path=ppt/media/image10.png>
</file>

<file path=ppt/media/image11.jpg>
</file>

<file path=ppt/media/image12.jpg>
</file>

<file path=ppt/media/image2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62e68659d3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62e68659d3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dead68257dd2fe7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dead68257dd2fe7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62e68659d3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62e68659d3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62e68659d3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62e68659d3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62e68659d3_2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62e68659d3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62e68659d3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62e68659d3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2e68659d3_2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2e68659d3_2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62e68659d3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62e68659d3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 </a:t>
            </a:r>
            <a:r>
              <a:rPr b="1"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0" name="Google Shape;9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4" name="Google Shape;94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" name="Google Shape;102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7" name="Google Shape;107;p16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" name="Google Shape;109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0" name="Google Shape;110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1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3" name="Google Shape;113;p1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4" name="Google Shape;114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15" name="Google Shape;115;p16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6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6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6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Relationship Id="rId4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>
            <p:ph type="ctrTitle"/>
          </p:nvPr>
        </p:nvSpPr>
        <p:spPr>
          <a:xfrm>
            <a:off x="333212" y="1274582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000000"/>
                </a:solidFill>
              </a:rPr>
              <a:t>Сократ в стереометрии </a:t>
            </a:r>
            <a:endParaRPr/>
          </a:p>
        </p:txBody>
      </p:sp>
      <p:sp>
        <p:nvSpPr>
          <p:cNvPr id="124" name="Google Shape;124;p17"/>
          <p:cNvSpPr txBox="1"/>
          <p:nvPr>
            <p:ph idx="1" type="subTitle"/>
          </p:nvPr>
        </p:nvSpPr>
        <p:spPr>
          <a:xfrm>
            <a:off x="333188" y="2939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Познай гармонию пространства!</a:t>
            </a:r>
            <a:endParaRPr sz="1400"/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0466" y="962384"/>
            <a:ext cx="3218725" cy="321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/>
          <p:nvPr/>
        </p:nvSpPr>
        <p:spPr>
          <a:xfrm>
            <a:off x="333199" y="150249"/>
            <a:ext cx="73005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БММ 2025</a:t>
            </a:r>
            <a:endParaRPr b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2524850" y="4401469"/>
            <a:ext cx="2917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Санкт-Петербург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>
            <p:ph type="title"/>
          </p:nvPr>
        </p:nvSpPr>
        <p:spPr>
          <a:xfrm>
            <a:off x="1792049" y="1119000"/>
            <a:ext cx="2448000" cy="10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Л. Н. Толстой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6"/>
          <p:cNvSpPr txBox="1"/>
          <p:nvPr>
            <p:ph idx="1" type="body"/>
          </p:nvPr>
        </p:nvSpPr>
        <p:spPr>
          <a:xfrm>
            <a:off x="730725" y="2131200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300"/>
              <a:t>Знание — только тогда знание, когда оно приобретено усилиями твоей мысли, а не памяти.</a:t>
            </a:r>
            <a:endParaRPr sz="2300"/>
          </a:p>
        </p:txBody>
      </p:sp>
      <p:sp>
        <p:nvSpPr>
          <p:cNvPr id="207" name="Google Shape;207;p26"/>
          <p:cNvSpPr txBox="1"/>
          <p:nvPr>
            <p:ph type="title"/>
          </p:nvPr>
        </p:nvSpPr>
        <p:spPr>
          <a:xfrm>
            <a:off x="5255800" y="1119000"/>
            <a:ext cx="2057700" cy="10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Сократ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6"/>
          <p:cNvSpPr txBox="1"/>
          <p:nvPr>
            <p:ph idx="1" type="body"/>
          </p:nvPr>
        </p:nvSpPr>
        <p:spPr>
          <a:xfrm>
            <a:off x="5095875" y="2155500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300"/>
              <a:t>В жизни так многому нужно научиться. Кажется, что чем больше вы учитесь, тем больше понимаете, как много еще предстоит узнать.</a:t>
            </a:r>
            <a:endParaRPr sz="2300"/>
          </a:p>
        </p:txBody>
      </p:sp>
      <p:pic>
        <p:nvPicPr>
          <p:cNvPr id="209" name="Google Shape;209;p26" title="6e7e939c-d6a0-4804-9ac3-0db18f19c9a8.jf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500" y="490900"/>
            <a:ext cx="1577827" cy="164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6" title="f2a7a7ba-b1dc-4035-ac15-d25365ff2977.jf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800" y="514275"/>
            <a:ext cx="1015200" cy="14475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1" name="Google Shape;211;p26"/>
          <p:cNvCxnSpPr/>
          <p:nvPr/>
        </p:nvCxnSpPr>
        <p:spPr>
          <a:xfrm>
            <a:off x="4860000" y="1576800"/>
            <a:ext cx="0" cy="324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38761D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/>
          <p:nvPr>
            <p:ph type="title"/>
          </p:nvPr>
        </p:nvSpPr>
        <p:spPr>
          <a:xfrm>
            <a:off x="531269" y="1949256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title"/>
          </p:nvPr>
        </p:nvSpPr>
        <p:spPr>
          <a:xfrm>
            <a:off x="2671200" y="945450"/>
            <a:ext cx="6242400" cy="3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2300"/>
              <a:t>Способ диалогового взаимодействия:</a:t>
            </a:r>
            <a:endParaRPr b="0"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FF9900"/>
                </a:solidFill>
              </a:rPr>
              <a:t>неосократический диалог</a:t>
            </a:r>
            <a:r>
              <a:rPr b="0" lang="ru" sz="2300"/>
              <a:t>, который берет свое начало со времен Сократа, но в качестве способа преподавания математических дисциплин так и не изучен. </a:t>
            </a:r>
            <a:endParaRPr b="0" sz="2300"/>
          </a:p>
        </p:txBody>
      </p:sp>
      <p:sp>
        <p:nvSpPr>
          <p:cNvPr id="133" name="Google Shape;133;p18"/>
          <p:cNvSpPr txBox="1"/>
          <p:nvPr/>
        </p:nvSpPr>
        <p:spPr>
          <a:xfrm>
            <a:off x="921774" y="2145890"/>
            <a:ext cx="73005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485" y="1225040"/>
            <a:ext cx="2045386" cy="2299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458452" y="1249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Наши планы</a:t>
            </a:r>
            <a:endParaRPr/>
          </a:p>
        </p:txBody>
      </p:sp>
      <p:sp>
        <p:nvSpPr>
          <p:cNvPr id="140" name="Google Shape;140;p19"/>
          <p:cNvSpPr/>
          <p:nvPr/>
        </p:nvSpPr>
        <p:spPr>
          <a:xfrm>
            <a:off x="3446572" y="17850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860900" y="1648350"/>
            <a:ext cx="2202600" cy="10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Будем</a:t>
            </a:r>
            <a:r>
              <a:rPr lang="ru"/>
              <a:t> разрабатывать примеры использования метода несократического диалога при решении стереометрических задач</a:t>
            </a:r>
            <a:endParaRPr/>
          </a:p>
        </p:txBody>
      </p:sp>
      <p:sp>
        <p:nvSpPr>
          <p:cNvPr id="142" name="Google Shape;142;p19"/>
          <p:cNvSpPr/>
          <p:nvPr/>
        </p:nvSpPr>
        <p:spPr>
          <a:xfrm>
            <a:off x="3446565" y="36712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43" name="Google Shape;143;p19"/>
          <p:cNvSpPr txBox="1"/>
          <p:nvPr>
            <p:ph idx="1" type="body"/>
          </p:nvPr>
        </p:nvSpPr>
        <p:spPr>
          <a:xfrm>
            <a:off x="6660729" y="1599300"/>
            <a:ext cx="1933800" cy="11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Создавать опорные конструкции к стереометрическим задачам, используя метод варьирования задач, к</a:t>
            </a:r>
            <a:endParaRPr/>
          </a:p>
        </p:txBody>
      </p:sp>
      <p:sp>
        <p:nvSpPr>
          <p:cNvPr id="144" name="Google Shape;144;p19"/>
          <p:cNvSpPr/>
          <p:nvPr/>
        </p:nvSpPr>
        <p:spPr>
          <a:xfrm>
            <a:off x="6271753" y="1749600"/>
            <a:ext cx="3285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45" name="Google Shape;145;p19"/>
          <p:cNvSpPr txBox="1"/>
          <p:nvPr>
            <p:ph idx="1" type="body"/>
          </p:nvPr>
        </p:nvSpPr>
        <p:spPr>
          <a:xfrm>
            <a:off x="3775373" y="3531475"/>
            <a:ext cx="2095500" cy="7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Будем использовать метод варьирования задач</a:t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6271750" y="3671275"/>
            <a:ext cx="3285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47" name="Google Shape;147;p19"/>
          <p:cNvSpPr txBox="1"/>
          <p:nvPr>
            <p:ph idx="1" type="body"/>
          </p:nvPr>
        </p:nvSpPr>
        <p:spPr>
          <a:xfrm>
            <a:off x="6660725" y="3418225"/>
            <a:ext cx="2095500" cy="9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Создадим  живое исследование на стереометрических уроках</a:t>
            </a:r>
            <a:endParaRPr/>
          </a:p>
        </p:txBody>
      </p:sp>
      <p:pic>
        <p:nvPicPr>
          <p:cNvPr id="148" name="Google Shape;14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678" y="1785024"/>
            <a:ext cx="2654988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420225" y="1487600"/>
            <a:ext cx="4407000" cy="8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/>
              <a:t>Ксения Игнатенко</a:t>
            </a:r>
            <a:endParaRPr sz="3500"/>
          </a:p>
        </p:txBody>
      </p:sp>
      <p:sp>
        <p:nvSpPr>
          <p:cNvPr id="154" name="Google Shape;154;p20"/>
          <p:cNvSpPr txBox="1"/>
          <p:nvPr>
            <p:ph idx="1" type="body"/>
          </p:nvPr>
        </p:nvSpPr>
        <p:spPr>
          <a:xfrm>
            <a:off x="420225" y="2430025"/>
            <a:ext cx="48273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❖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Окончила бакалавриат РГПУ им. Герцена по направлению “Прикладная математика и информатика”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55" name="Google Shape;155;p20"/>
          <p:cNvSpPr txBox="1"/>
          <p:nvPr>
            <p:ph type="title"/>
          </p:nvPr>
        </p:nvSpPr>
        <p:spPr>
          <a:xfrm>
            <a:off x="0" y="597600"/>
            <a:ext cx="55593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“Математика - вдохновение для жизни!”</a:t>
            </a:r>
            <a:endParaRPr sz="3400"/>
          </a:p>
        </p:txBody>
      </p:sp>
      <p:sp>
        <p:nvSpPr>
          <p:cNvPr id="156" name="Google Shape;156;p20"/>
          <p:cNvSpPr txBox="1"/>
          <p:nvPr>
            <p:ph type="title"/>
          </p:nvPr>
        </p:nvSpPr>
        <p:spPr>
          <a:xfrm>
            <a:off x="3543900" y="0"/>
            <a:ext cx="20562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КУРАТОР</a:t>
            </a:r>
            <a:endParaRPr b="0"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9475" y="720900"/>
            <a:ext cx="3020601" cy="40232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420225" y="1341075"/>
            <a:ext cx="4407000" cy="8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/>
              <a:t>Елена Сухорукова</a:t>
            </a:r>
            <a:endParaRPr b="0" sz="3500"/>
          </a:p>
        </p:txBody>
      </p:sp>
      <p:sp>
        <p:nvSpPr>
          <p:cNvPr id="163" name="Google Shape;163;p21"/>
          <p:cNvSpPr txBox="1"/>
          <p:nvPr>
            <p:ph idx="1" type="body"/>
          </p:nvPr>
        </p:nvSpPr>
        <p:spPr>
          <a:xfrm>
            <a:off x="420225" y="2144475"/>
            <a:ext cx="5046000" cy="23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❖"/>
            </a:pPr>
            <a:r>
              <a:rPr lang="ru" sz="2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Балашовский институт Саратовского государственного университета</a:t>
            </a:r>
            <a:endParaRPr sz="20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❖"/>
            </a:pPr>
            <a:r>
              <a:rPr lang="ru" sz="2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Заведующая кафедрой математики, информатики, физики</a:t>
            </a:r>
            <a:endParaRPr sz="1900"/>
          </a:p>
        </p:txBody>
      </p:sp>
      <p:pic>
        <p:nvPicPr>
          <p:cNvPr id="164" name="Google Shape;16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59475" y="597475"/>
            <a:ext cx="3151850" cy="420245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1"/>
          <p:cNvSpPr txBox="1"/>
          <p:nvPr>
            <p:ph type="title"/>
          </p:nvPr>
        </p:nvSpPr>
        <p:spPr>
          <a:xfrm>
            <a:off x="838975" y="597600"/>
            <a:ext cx="47205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ru" sz="21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“Учу и учусь! Жить интересно!”</a:t>
            </a:r>
            <a:endParaRPr i="1" sz="3400"/>
          </a:p>
        </p:txBody>
      </p:sp>
      <p:sp>
        <p:nvSpPr>
          <p:cNvPr id="166" name="Google Shape;166;p21"/>
          <p:cNvSpPr txBox="1"/>
          <p:nvPr>
            <p:ph type="title"/>
          </p:nvPr>
        </p:nvSpPr>
        <p:spPr>
          <a:xfrm>
            <a:off x="3272850" y="0"/>
            <a:ext cx="25983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accent1"/>
                </a:solidFill>
              </a:rPr>
              <a:t>УЧАСТНИКИ</a:t>
            </a:r>
            <a:endParaRPr b="0" sz="16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type="title"/>
          </p:nvPr>
        </p:nvSpPr>
        <p:spPr>
          <a:xfrm>
            <a:off x="420225" y="1505925"/>
            <a:ext cx="4407000" cy="8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/>
              <a:t>Дмитрий Балакин</a:t>
            </a:r>
            <a:endParaRPr b="0" sz="3500"/>
          </a:p>
        </p:txBody>
      </p:sp>
      <p:sp>
        <p:nvSpPr>
          <p:cNvPr id="172" name="Google Shape;172;p22"/>
          <p:cNvSpPr txBox="1"/>
          <p:nvPr>
            <p:ph idx="1" type="body"/>
          </p:nvPr>
        </p:nvSpPr>
        <p:spPr>
          <a:xfrm>
            <a:off x="420225" y="2406525"/>
            <a:ext cx="4827300" cy="23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❖"/>
            </a:pPr>
            <a:r>
              <a:rPr lang="ru" sz="24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Студент ИТМО, бакалавриат ПМИ, 3 курс</a:t>
            </a:r>
            <a:endParaRPr sz="2300"/>
          </a:p>
        </p:txBody>
      </p:sp>
      <p:sp>
        <p:nvSpPr>
          <p:cNvPr id="173" name="Google Shape;173;p22"/>
          <p:cNvSpPr txBox="1"/>
          <p:nvPr>
            <p:ph type="title"/>
          </p:nvPr>
        </p:nvSpPr>
        <p:spPr>
          <a:xfrm>
            <a:off x="420225" y="597600"/>
            <a:ext cx="51393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ru" sz="21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“Код, математика и бесконечность возможностей!”</a:t>
            </a:r>
            <a:endParaRPr i="1" sz="3400"/>
          </a:p>
        </p:txBody>
      </p:sp>
      <p:sp>
        <p:nvSpPr>
          <p:cNvPr id="174" name="Google Shape;174;p22"/>
          <p:cNvSpPr txBox="1"/>
          <p:nvPr>
            <p:ph type="title"/>
          </p:nvPr>
        </p:nvSpPr>
        <p:spPr>
          <a:xfrm>
            <a:off x="3272850" y="0"/>
            <a:ext cx="25983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accent1"/>
                </a:solidFill>
              </a:rPr>
              <a:t>УЧАСТНИКИ</a:t>
            </a:r>
            <a:endParaRPr b="0" sz="1600">
              <a:solidFill>
                <a:schemeClr val="accent1"/>
              </a:solidFill>
            </a:endParaRPr>
          </a:p>
        </p:txBody>
      </p:sp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 b="17459" l="28402" r="0" t="18256"/>
          <a:stretch/>
        </p:blipFill>
        <p:spPr>
          <a:xfrm>
            <a:off x="5559525" y="789303"/>
            <a:ext cx="3350275" cy="4010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"/>
          <p:cNvSpPr txBox="1"/>
          <p:nvPr>
            <p:ph type="title"/>
          </p:nvPr>
        </p:nvSpPr>
        <p:spPr>
          <a:xfrm>
            <a:off x="420225" y="1304425"/>
            <a:ext cx="4407000" cy="8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/>
              <a:t>Екатерина Бедненко</a:t>
            </a:r>
            <a:endParaRPr b="0" sz="3500"/>
          </a:p>
        </p:txBody>
      </p:sp>
      <p:sp>
        <p:nvSpPr>
          <p:cNvPr id="181" name="Google Shape;181;p23"/>
          <p:cNvSpPr txBox="1"/>
          <p:nvPr>
            <p:ph idx="1" type="body"/>
          </p:nvPr>
        </p:nvSpPr>
        <p:spPr>
          <a:xfrm>
            <a:off x="420225" y="2107825"/>
            <a:ext cx="4827300" cy="23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Roboto"/>
              <a:buChar char="❖"/>
            </a:pPr>
            <a:r>
              <a:rPr lang="ru" sz="22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Студентка</a:t>
            </a:r>
            <a:r>
              <a:rPr lang="ru" sz="22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РГПУ им. Герцена, направление “Математическое образование”  2 курс</a:t>
            </a:r>
            <a:endParaRPr sz="22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Roboto"/>
              <a:buChar char="❖"/>
            </a:pPr>
            <a:r>
              <a:rPr lang="ru" sz="22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Люблю походы в горы, но и в недра математики</a:t>
            </a:r>
            <a:endParaRPr sz="22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3"/>
          <p:cNvSpPr txBox="1"/>
          <p:nvPr>
            <p:ph type="title"/>
          </p:nvPr>
        </p:nvSpPr>
        <p:spPr>
          <a:xfrm>
            <a:off x="420225" y="597600"/>
            <a:ext cx="51393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ru" sz="21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“Сущность математики - в </a:t>
            </a:r>
            <a:r>
              <a:rPr i="1" lang="ru" sz="21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ее</a:t>
            </a:r>
            <a:r>
              <a:rPr i="1" lang="ru" sz="21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свободе!”</a:t>
            </a:r>
            <a:endParaRPr i="1" sz="3400"/>
          </a:p>
        </p:txBody>
      </p:sp>
      <p:sp>
        <p:nvSpPr>
          <p:cNvPr id="183" name="Google Shape;183;p23"/>
          <p:cNvSpPr txBox="1"/>
          <p:nvPr>
            <p:ph type="title"/>
          </p:nvPr>
        </p:nvSpPr>
        <p:spPr>
          <a:xfrm>
            <a:off x="3272850" y="0"/>
            <a:ext cx="25983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accent1"/>
                </a:solidFill>
              </a:rPr>
              <a:t>УЧАСТНИКИ</a:t>
            </a:r>
            <a:endParaRPr b="0" sz="1600">
              <a:solidFill>
                <a:schemeClr val="accent1"/>
              </a:solidFill>
            </a:endParaRPr>
          </a:p>
        </p:txBody>
      </p:sp>
      <p:pic>
        <p:nvPicPr>
          <p:cNvPr id="184" name="Google Shape;184;p23"/>
          <p:cNvPicPr preferRelativeResize="0"/>
          <p:nvPr/>
        </p:nvPicPr>
        <p:blipFill rotWithShape="1">
          <a:blip r:embed="rId3">
            <a:alphaModFix/>
          </a:blip>
          <a:srcRect b="0" l="0" r="0" t="19309"/>
          <a:stretch/>
        </p:blipFill>
        <p:spPr>
          <a:xfrm>
            <a:off x="5647025" y="744150"/>
            <a:ext cx="3289599" cy="397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 txBox="1"/>
          <p:nvPr>
            <p:ph type="title"/>
          </p:nvPr>
        </p:nvSpPr>
        <p:spPr>
          <a:xfrm>
            <a:off x="420225" y="1359375"/>
            <a:ext cx="4407000" cy="8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/>
              <a:t>Милена Шабашева</a:t>
            </a:r>
            <a:endParaRPr b="0" sz="3500"/>
          </a:p>
        </p:txBody>
      </p:sp>
      <p:sp>
        <p:nvSpPr>
          <p:cNvPr id="190" name="Google Shape;190;p24"/>
          <p:cNvSpPr txBox="1"/>
          <p:nvPr>
            <p:ph idx="1" type="body"/>
          </p:nvPr>
        </p:nvSpPr>
        <p:spPr>
          <a:xfrm>
            <a:off x="420225" y="2236050"/>
            <a:ext cx="4827300" cy="23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Roboto"/>
              <a:buChar char="❖"/>
            </a:pPr>
            <a:r>
              <a:rPr lang="ru" sz="22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Студентка МПГУ Института математики и информатики, направление “Педагогическое образование”, 2 курс</a:t>
            </a:r>
            <a:endParaRPr sz="22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4"/>
          <p:cNvSpPr txBox="1"/>
          <p:nvPr>
            <p:ph type="title"/>
          </p:nvPr>
        </p:nvSpPr>
        <p:spPr>
          <a:xfrm>
            <a:off x="353075" y="506000"/>
            <a:ext cx="56463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ru" sz="20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“Глаза горят, улыбка натянута, на лбу написано “Я люблю математику”!”</a:t>
            </a:r>
            <a:endParaRPr i="1" sz="3300"/>
          </a:p>
        </p:txBody>
      </p:sp>
      <p:sp>
        <p:nvSpPr>
          <p:cNvPr id="192" name="Google Shape;192;p24"/>
          <p:cNvSpPr txBox="1"/>
          <p:nvPr>
            <p:ph type="title"/>
          </p:nvPr>
        </p:nvSpPr>
        <p:spPr>
          <a:xfrm>
            <a:off x="3272850" y="0"/>
            <a:ext cx="25983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accent1"/>
                </a:solidFill>
              </a:rPr>
              <a:t>УЧАСТНИКИ</a:t>
            </a:r>
            <a:endParaRPr b="0" sz="1600">
              <a:solidFill>
                <a:schemeClr val="accent1"/>
              </a:solidFill>
            </a:endParaRPr>
          </a:p>
        </p:txBody>
      </p:sp>
      <p:pic>
        <p:nvPicPr>
          <p:cNvPr id="193" name="Google Shape;193;p24"/>
          <p:cNvPicPr preferRelativeResize="0"/>
          <p:nvPr/>
        </p:nvPicPr>
        <p:blipFill rotWithShape="1">
          <a:blip r:embed="rId3">
            <a:alphaModFix/>
          </a:blip>
          <a:srcRect b="0" l="18314" r="0" t="13073"/>
          <a:stretch/>
        </p:blipFill>
        <p:spPr>
          <a:xfrm>
            <a:off x="5999375" y="597588"/>
            <a:ext cx="3021600" cy="4287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type="title"/>
          </p:nvPr>
        </p:nvSpPr>
        <p:spPr>
          <a:xfrm>
            <a:off x="721225" y="1354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ru">
                <a:latin typeface="Lato"/>
                <a:ea typeface="Lato"/>
                <a:cs typeface="Lato"/>
                <a:sym typeface="Lato"/>
              </a:rPr>
              <a:t>В жизни мы встречаем много вопросов. Есть они и в стереометрии </a:t>
            </a:r>
            <a:endParaRPr b="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ru">
                <a:latin typeface="Lato"/>
                <a:ea typeface="Lato"/>
                <a:cs typeface="Lato"/>
                <a:sym typeface="Lato"/>
              </a:rPr>
              <a:t>Искусство задавать интересные вопросы — ключ к успеху учителя и ученика!</a:t>
            </a:r>
            <a:endParaRPr b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5"/>
          <p:cNvSpPr txBox="1"/>
          <p:nvPr>
            <p:ph idx="1" type="body"/>
          </p:nvPr>
        </p:nvSpPr>
        <p:spPr>
          <a:xfrm>
            <a:off x="1955531" y="2673786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200" name="Google Shape;200;p25" title="32-1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167" y="1677623"/>
            <a:ext cx="4308026" cy="230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